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8"/>
  </p:notesMasterIdLst>
  <p:sldIdLst>
    <p:sldId id="317" r:id="rId3"/>
    <p:sldId id="310" r:id="rId4"/>
    <p:sldId id="320" r:id="rId5"/>
    <p:sldId id="31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4" r:id="rId17"/>
    <p:sldId id="28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2" r:id="rId44"/>
    <p:sldId id="300" r:id="rId45"/>
    <p:sldId id="301" r:id="rId46"/>
    <p:sldId id="303" r:id="rId47"/>
    <p:sldId id="311" r:id="rId48"/>
    <p:sldId id="312" r:id="rId49"/>
    <p:sldId id="313" r:id="rId50"/>
    <p:sldId id="314" r:id="rId51"/>
    <p:sldId id="315" r:id="rId52"/>
    <p:sldId id="316" r:id="rId53"/>
    <p:sldId id="305" r:id="rId54"/>
    <p:sldId id="306" r:id="rId55"/>
    <p:sldId id="307" r:id="rId56"/>
    <p:sldId id="308" r:id="rId57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NikoshBAN" panose="02000000000000000000" pitchFamily="2" charset="0"/>
      <p:regular r:id="rId67"/>
    </p:embeddedFont>
    <p:embeddedFont>
      <p:font typeface="Garamond" panose="02020404030301010803" pitchFamily="18" charset="0"/>
      <p:regular r:id="rId68"/>
      <p:bold r:id="rId69"/>
      <p:italic r:id="rId70"/>
    </p:embeddedFont>
    <p:embeddedFont>
      <p:font typeface="Book Antiqua" panose="02040602050305030304" pitchFamily="18" charset="0"/>
      <p:regular r:id="rId71"/>
      <p:bold r:id="rId72"/>
      <p:italic r:id="rId73"/>
      <p:boldItalic r:id="rId74"/>
    </p:embeddedFont>
    <p:embeddedFont>
      <p:font typeface="SutonnyMJ" pitchFamily="2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2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83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E177A-4B5C-4C61-B273-16A594F0D3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C5940-7BCF-4D12-8D80-A6E14FE0E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6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C92A3-402B-4FF6-90C9-E08DE0D2C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49E6-C54A-4F13-A0E1-78C00AD54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0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5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5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5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7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1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07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7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6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E4540-79DB-4AF7-BAD4-08CE2B9C4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71D-AF2E-4B56-9FE5-AB63EE5769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3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1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0213" y="609600"/>
            <a:ext cx="3276600" cy="6858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বলবিদ্যার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638800"/>
            <a:ext cx="7845425" cy="9906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হাইড্রোলিক প্রেস, ক্রেন ছাড়াও দোলক, তুলাযন্ত্র, ঘড়ি ইত্যাদি 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7168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4384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3670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14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9713" y="635000"/>
            <a:ext cx="3657600" cy="6858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তাপবিজ্ঞানের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5528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4150"/>
            <a:ext cx="41529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5410200"/>
            <a:ext cx="7845425" cy="1219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বাস্প ইঞ্জিন, ব্যারোমিটার ছাড়াও প্রেট্রোল ইঞ্জিন, থার্মোমিটার, হাইগ্রোমিটার ইত্যাদি 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368512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0213" y="393700"/>
            <a:ext cx="3276600" cy="6858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বিজ্ঞানের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8600"/>
            <a:ext cx="4445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2420938"/>
            <a:ext cx="363855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5638800"/>
            <a:ext cx="7845425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হারমোনিয়াম, এসরাজ ছাড়াও পিয়ানো, বেহালা, ঢাক, সেতার, বাঁশি ইত্যাদি 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08413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113" y="519113"/>
            <a:ext cx="4876800" cy="6858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আলোক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বিজ্ঞানের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বিস্ময়কর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700213"/>
            <a:ext cx="40909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0075"/>
            <a:ext cx="30480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5638800"/>
            <a:ext cx="7845425" cy="9906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ক্যামেরা, দূরবীক্ষণ যন্ত্র ছাড়াও চশমা, অনুবীক্ষণ যন্ত্র ইত্যাদি 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27235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4013" y="566738"/>
            <a:ext cx="3429000" cy="6858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বিদ্যুৎ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বিজ্ঞানের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7838"/>
            <a:ext cx="365760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4038"/>
            <a:ext cx="373380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5638800"/>
            <a:ext cx="7845425" cy="9906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ট্রেন</a:t>
            </a: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ছাড়াও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বাতি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পাখা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টেলিফোন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টেলিভিশন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চুল্লি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রেডিও</a:t>
            </a: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ইত্যাদি </a:t>
            </a:r>
            <a:r>
              <a: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72814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798" y="1143000"/>
            <a:ext cx="4128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ক্রমবিকাশ </a:t>
            </a:r>
            <a:endParaRPr lang="en-US" sz="36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59" y="1789331"/>
            <a:ext cx="869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প্রাচীনকালে জ্যোতিবিদ্যা, আলোকবিদ্যা, গতিবিদ্যা এবং গণিতের গুরুত্বপূর্ণ শাখা জ্যামিতির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সম্বন্ব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এর যাত্রা শুরু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ক্রমবিকাশ ইতিহাস উন্মোচন করলেন আদিপর্বে যেসব বিজ্ঞানীদের নাম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পাও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যা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তাদের অবদান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নিম্নরূপ</a:t>
            </a:r>
            <a:r>
              <a:rPr lang="bn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8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থেলিস (Thales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3722"/>
          <a:stretch/>
        </p:blipFill>
        <p:spPr bwMode="auto">
          <a:xfrm>
            <a:off x="2849364" y="762000"/>
            <a:ext cx="3462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657600"/>
            <a:ext cx="4410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বিজ্ঞানী থেলিস (</a:t>
            </a:r>
            <a:r>
              <a:rPr lang="as-IN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৬২৪-৫৬৯</a:t>
            </a:r>
            <a:r>
              <a:rPr lang="as-IN" dirty="0"/>
              <a:t> 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endParaRPr lang="en-US" sz="28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180820"/>
            <a:ext cx="8693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সূর্যগ্রহণ এর ভবিষ্যদ্বাণী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করেছেন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তিনি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বলেছেন বৃত্তের ব্যাস বৃত্তকে সমদ্বিখণ্ডিত করে। লোডস্টোনের চৌম্বক ধর্ম সম্পর্কে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জানতেন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7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পিথাগোরাস Pythagor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11569"/>
          <a:stretch/>
        </p:blipFill>
        <p:spPr bwMode="auto">
          <a:xfrm>
            <a:off x="2971800" y="255017"/>
            <a:ext cx="3048000" cy="25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21058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পিথাগোরা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(খ্রি:পূ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৫২৭-৮৯৭)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7338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 গণিত ও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সংগীত</a:t>
            </a:r>
            <a:r>
              <a:rPr lang="en-US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জ্যোতি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 ও বিশ্বতত্ত্ব শরীর মন ও আত্মার সবকিছু সূত্রের সাহায্যে প্রকাশ করতে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ছেন।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আগুন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মাটি, পানি,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য়ূ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চারটি মৌলের ধারণা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ছেন।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কম্পমান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তারের উপর তার অধিক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স্থা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য়ী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অবদান আছে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তারের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কম্পমান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বাদ্যযন্ত্র ও সংগীতের যে স্কেল আছে সেখানে তার অবদান বিদ্যমান।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7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65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অ্যারিস্টটল Aristo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9282"/>
          <a:stretch/>
        </p:blipFill>
        <p:spPr bwMode="auto">
          <a:xfrm>
            <a:off x="2743200" y="374998"/>
            <a:ext cx="3505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" y="3362980"/>
            <a:ext cx="499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অ্যারিস্টোটল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৩১০-২০০)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8862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সবকিছুই মাটি পানি বাতাস ও আগুন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তৈরি এই মতামত দেন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মতে সূর্য, গ্রহ, ও নক্ষত্রগুলো পৃথিবী কে কেন্দ্র করে ঘুরছে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বিজ্ঞানী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প্লেটোও তার সাথে সম্মত ছিলেন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464924" y="5943600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95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me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3044"/>
          <a:stretch/>
        </p:blipFill>
        <p:spPr bwMode="auto">
          <a:xfrm>
            <a:off x="2590800" y="0"/>
            <a:ext cx="4267200" cy="38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896380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৪। বিজ্ঞানী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খ্রি:পূ: ২৮৭-২১২ )</a:t>
            </a:r>
            <a:endParaRPr lang="as-IN" sz="28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419600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লিভারের নীতি আবিষ্কার করেন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তরলে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নিমজ্জিত বস্তুর উপর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ক্রি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শীল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ঊর্ধ্বমুখী বলের </a:t>
            </a:r>
            <a:r>
              <a:rPr lang="as-IN" sz="280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সূত্র </a:t>
            </a:r>
            <a:r>
              <a:rPr lang="as-IN" sz="280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আবিষ্কারকরে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ধাতুর ভেজাল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নির্ণ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গোলী</a:t>
            </a:r>
            <a:r>
              <a:rPr lang="bn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606268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দর্পণে সূর্য রশ্মি কে কেন্দ্রীভূত করে আগুন ধরানোর কৌশল জানতেন।</a:t>
            </a:r>
            <a:endParaRPr lang="as-IN" sz="2800" b="0" i="0" dirty="0">
              <a:solidFill>
                <a:srgbClr val="606268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4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60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495300" y="2286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1371600" y="3124200"/>
            <a:ext cx="6705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2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ভৌত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জগ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পরিমাপ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59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saac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3314700" cy="28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352800"/>
            <a:ext cx="8686801" cy="2749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6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-leonardo-da-vinci-invention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812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0"/>
            <a:ext cx="8610600" cy="2591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chael Faraday 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33528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81400"/>
            <a:ext cx="8686800" cy="2219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8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range-albert-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" y="4191000"/>
            <a:ext cx="9071634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6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sBoyle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37338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" y="3581400"/>
            <a:ext cx="9121544" cy="2200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0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ileo-gali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733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86" y="3657600"/>
            <a:ext cx="9358171" cy="235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2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620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পদার্থবিজ্ঞান পাঠের উদ্দেশ্য বর্ণানা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7432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যে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শাখা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 ও শক্তির সম্পর্ক এবং এদের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</a:t>
            </a:r>
            <a:r>
              <a:rPr lang="en-US" sz="2800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করা </a:t>
            </a:r>
            <a:endParaRPr lang="en-US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সেই শাখাকে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বলা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মূল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উদ্দেশ্য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হল পর্যবেক্ষণ, পরীক্ষণ ও বিশ্লেষণের আলোকে বস্তু ও শক্তির রূপান্তর ও সম্পর্ক উদঘাটন এবং পরিমাপগতভাবে তা প্রকাশ করা।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219980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পাঠের </a:t>
            </a:r>
            <a:r>
              <a:rPr lang="bn-I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উদ্দেশ্যঃ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4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94" y="263514"/>
            <a:ext cx="8626806" cy="6289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6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1" cy="4648199"/>
          </a:xfrm>
          <a:prstGeom prst="rect">
            <a:avLst/>
          </a:prstGeom>
        </p:spPr>
      </p:pic>
      <p:pic>
        <p:nvPicPr>
          <p:cNvPr id="4" name="Picture 5" descr="Earth_from_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686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me-wa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4114800"/>
            <a:ext cx="2647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114800"/>
            <a:ext cx="241935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310943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মহাবিশ্বে যা কিছু পরিমাপ করা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তাই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এই পরিমাপ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যোগ্য রাশিগুলোকেই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28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জেমন- ভর,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বেগ, ত্বরণ, তাপমাত্রা ইত্যাদি। এই রাশিগুলো পরিমাপ যোগ্য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তাই এরা ভৌতরাশি।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0" y="762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ভৌতরাশি 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মূলভিত্তি ব্যাখ্যা কর।  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87723"/>
            <a:ext cx="1398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ভৌতরাশিঃ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885006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646346"/>
            <a:ext cx="6919366" cy="434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286302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4" y="3466831"/>
            <a:ext cx="2716227" cy="159704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778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778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০</a:t>
            </a:r>
            <a:r>
              <a:rPr lang="bn-IN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 </a:t>
            </a: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778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1778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৪৫ </a:t>
            </a:r>
            <a:r>
              <a:rPr lang="bn-BD" sz="1778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904330"/>
            <a:ext cx="1428206" cy="1456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633789"/>
            <a:ext cx="481666" cy="80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357">
            <a:off x="5671548" y="2054480"/>
            <a:ext cx="1170171" cy="1512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3" y="5908431"/>
            <a:ext cx="9152335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2522763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04800"/>
            <a:ext cx="8763001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6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0999"/>
            <a:ext cx="8686800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6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66800"/>
            <a:ext cx="728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৫। পরিমাপ ও এককের প্রয়োজনীয়তা ব্যাখ্যা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981200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পরিমাপের এককের 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জনী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bn-IN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endParaRPr lang="as-IN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রাশিটির স্বতন্ত্রতা 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বজা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ভৌত রাশির মধ্যে সম্পর্ক স্থাপনের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রাশিটির স্বাভাবিক অবস্থা নিরূপণের জন্য। </a:t>
            </a:r>
            <a:endParaRPr lang="bn-IN" sz="2800" dirty="0" smtClean="0">
              <a:solidFill>
                <a:srgbClr val="20212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iv) </a:t>
            </a:r>
            <a:r>
              <a:rPr lang="as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 রাশি-সমন্বিত সমীকরণ যাচাই করার জন্য।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2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52400"/>
            <a:ext cx="8763001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1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763000" cy="6172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0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8392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4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52401"/>
            <a:ext cx="8763001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843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</a:t>
            </a:r>
            <a:r>
              <a:rPr lang="bn-I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সরল যন্ত্রপাতির ব্যবহার দৈর্ঘ্য, ভর, ক্ষেত্রফল ও আয়তন নির্ণয়  কর। 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8585" y="3290501"/>
            <a:ext cx="227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as-IN" sz="1200" dirty="0">
                <a:solidFill>
                  <a:srgbClr val="FF0000"/>
                </a:solidFill>
                <a:latin typeface="Poppins"/>
              </a:rPr>
              <a:t> </a:t>
            </a:r>
            <a:endParaRPr lang="as-IN" sz="1200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2413338"/>
            <a:ext cx="8435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রকম পরিমাপক যন্ত্র যেমন, ভর মাপার সাধারণ তুলাযন্ত্র, ভার বা ওজন মাপার স্প্রিং তুলাযন্ত্র, তারের ব্যাস মাপার স্ক্র-গেজ, পাতের বেধ মাপার স্লাইড ক্যালিপার্স যন্ত্রের সাহায্যে পরিমাপ করা হয়। নীচে বিভিন্ন রকম পরিমাপক যন্ত্রের তালিকা প্রকাশ করা 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য়েছে</a:t>
            </a:r>
            <a:r>
              <a:rPr lang="as-IN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r>
              <a:rPr lang="as-IN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7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Length Measurement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3505200" cy="2514600"/>
          </a:xfrm>
          <a:noFill/>
        </p:spPr>
      </p:pic>
      <p:pic>
        <p:nvPicPr>
          <p:cNvPr id="31754" name="Picture 10" descr="SPHEROMET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810000"/>
            <a:ext cx="2743200" cy="2538413"/>
          </a:xfr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096963"/>
            <a:ext cx="4306887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utside_Micrometer_Gauge_Measurement_Too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4114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293" y="238900"/>
            <a:ext cx="7175614" cy="1182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763000" y="6133514"/>
            <a:ext cx="873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2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beam-bala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04900"/>
            <a:ext cx="4495800" cy="2590800"/>
          </a:xfrm>
          <a:noFill/>
        </p:spPr>
      </p:pic>
      <p:pic>
        <p:nvPicPr>
          <p:cNvPr id="32775" name="Picture 7" descr="5kgbsai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276350"/>
            <a:ext cx="3886200" cy="2895600"/>
          </a:xfrm>
          <a:noFill/>
        </p:spPr>
      </p:pic>
      <p:pic>
        <p:nvPicPr>
          <p:cNvPr id="32776" name="Picture 8" descr="46-electronic_balance-A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300" y="4343400"/>
            <a:ext cx="2171700" cy="2173288"/>
          </a:xfr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602038"/>
            <a:ext cx="3621088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66" y="290266"/>
            <a:ext cx="7974259" cy="1286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763000" y="6133514"/>
            <a:ext cx="873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1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9533" y="503374"/>
            <a:ext cx="5334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7684" y="1549078"/>
            <a:ext cx="4977699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54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ভৌত জগৎ ও পরিমাপ  </a:t>
            </a:r>
            <a:endParaRPr lang="bn-IN" sz="80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110132" y="5883032"/>
            <a:ext cx="9122637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55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stopwat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14600"/>
            <a:ext cx="4513263" cy="2895600"/>
          </a:xfrm>
          <a:noFill/>
        </p:spPr>
      </p:pic>
      <p:pic>
        <p:nvPicPr>
          <p:cNvPr id="43014" name="Picture 6" descr="Wat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05000"/>
            <a:ext cx="3771900" cy="3771900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7930"/>
            <a:ext cx="8825753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839200" y="6133514"/>
            <a:ext cx="881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10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740298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 দেখবো কিভাবে দৈর্ঘ মাপা যায় </a:t>
            </a:r>
            <a:endParaRPr lang="en-US" sz="4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035" r="1666" b="8035"/>
          <a:stretch/>
        </p:blipFill>
        <p:spPr>
          <a:xfrm rot="10800000">
            <a:off x="228600" y="3853541"/>
            <a:ext cx="8763000" cy="82731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lastic"/>
        </p:spPr>
      </p:pic>
      <p:cxnSp>
        <p:nvCxnSpPr>
          <p:cNvPr id="5" name="Straight Connector 4"/>
          <p:cNvCxnSpPr/>
          <p:nvPr/>
        </p:nvCxnSpPr>
        <p:spPr>
          <a:xfrm>
            <a:off x="2743200" y="4724400"/>
            <a:ext cx="259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755775"/>
            <a:ext cx="1733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1650"/>
            <a:ext cx="1733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743200" y="2514600"/>
            <a:ext cx="2590800" cy="21336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34000" y="2514600"/>
            <a:ext cx="0" cy="21336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752600" y="1714500"/>
            <a:ext cx="1847850" cy="1600200"/>
            <a:chOff x="3686175" y="5181600"/>
            <a:chExt cx="1847850" cy="16002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3810000" y="5181600"/>
              <a:ext cx="1676400" cy="16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6175" y="5181600"/>
              <a:ext cx="1847850" cy="16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219200" y="3254514"/>
            <a:ext cx="25555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এটা ভুল পদ্ধতি</a:t>
            </a:r>
            <a:endParaRPr lang="en-US" sz="400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1767" y="3080027"/>
            <a:ext cx="290335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এটা সঠিক পদ্ধতি</a:t>
            </a:r>
            <a:endParaRPr lang="en-US" sz="400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9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8341"/>
            <a:ext cx="3895618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ক্ষেত্রফল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ও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পরিমাপ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1752600"/>
            <a:ext cx="2590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52800" y="2003336"/>
            <a:ext cx="0" cy="3364001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19200" y="1044714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প্রস্থ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0282" y="3331393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দৈর্ঘ্য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8609" y="3962400"/>
            <a:ext cx="2250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ক্ষেত্রফল 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58231" y="4114799"/>
            <a:ext cx="390369" cy="453687"/>
            <a:chOff x="7239000" y="4190999"/>
            <a:chExt cx="390369" cy="52158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239000" y="4191000"/>
              <a:ext cx="381000" cy="52158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239000" y="4190999"/>
              <a:ext cx="390369" cy="52158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219200" y="1044714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প্রস্থ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0281" y="3339013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দৈর্ঘ্য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>
            <a:off x="510989" y="1904999"/>
            <a:ext cx="2543098" cy="34623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2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34653 0.0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72014 0.429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6" grpId="0"/>
      <p:bldP spid="16" grpId="1"/>
      <p:bldP spid="17" grpId="0"/>
      <p:bldP spid="17" grpId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8341"/>
            <a:ext cx="3401893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bn-IN" sz="4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endParaRPr lang="en-US" sz="4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17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643" y="1044714"/>
            <a:ext cx="79977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টেবিলের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করবো</a:t>
            </a:r>
            <a:r>
              <a:rPr lang="en-US" sz="40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62600" y="1905000"/>
            <a:ext cx="1676400" cy="6858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41400" y="1905000"/>
            <a:ext cx="4368800" cy="46513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93913" y="1577975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৫ফুট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72213" y="1662113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২ফুট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93913" y="1577975"/>
            <a:ext cx="95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৫ফুট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73800" y="1658938"/>
            <a:ext cx="9540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২ফুট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6925" y="4800600"/>
            <a:ext cx="225107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ক্ষেত্রফল 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716338" y="4953000"/>
            <a:ext cx="390525" cy="454025"/>
            <a:chOff x="7239000" y="4190999"/>
            <a:chExt cx="390369" cy="5215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239000" y="4190999"/>
              <a:ext cx="380848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239000" y="4190999"/>
              <a:ext cx="39036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4176713" y="4854575"/>
            <a:ext cx="728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প্রস্থ</a:t>
            </a:r>
            <a:endParaRPr lang="en-US" sz="4000" b="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63838" y="4854575"/>
            <a:ext cx="9239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দৈর্ঘ্য</a:t>
            </a:r>
            <a:endParaRPr lang="en-US" sz="4000" b="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35200" y="5346700"/>
            <a:ext cx="8128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651250" y="5503863"/>
            <a:ext cx="388938" cy="454025"/>
            <a:chOff x="7239000" y="4190999"/>
            <a:chExt cx="390369" cy="52158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7239000" y="4190999"/>
              <a:ext cx="38080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239000" y="4190999"/>
              <a:ext cx="390369" cy="5215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2235200" y="5953125"/>
            <a:ext cx="8128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=</a:t>
            </a:r>
            <a:r>
              <a:rPr lang="bn-BD" sz="44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0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801938" y="5983288"/>
            <a:ext cx="1895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১০ বর্গফুট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8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6892 0.56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25486 0.5511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8" grpId="1"/>
      <p:bldP spid="19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891" y="304800"/>
            <a:ext cx="75745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দেখবো কিভাবে সময় মাপা যায় </a:t>
            </a:r>
            <a:endParaRPr lang="en-US" sz="4800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 rot="-477502">
            <a:off x="2959100" y="4638675"/>
            <a:ext cx="1398588" cy="314325"/>
            <a:chOff x="3375138" y="4991101"/>
            <a:chExt cx="2522676" cy="22859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380851" y="4991181"/>
              <a:ext cx="2514085" cy="228598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477502">
              <a:off x="3358184" y="5049106"/>
              <a:ext cx="2522674" cy="126999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" y="1493838"/>
            <a:ext cx="7696200" cy="5516562"/>
            <a:chOff x="762000" y="1340891"/>
            <a:chExt cx="7696200" cy="5517109"/>
          </a:xfrm>
        </p:grpSpPr>
        <p:pic>
          <p:nvPicPr>
            <p:cNvPr id="12187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340891"/>
              <a:ext cx="1554709" cy="155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1905000" y="2437962"/>
              <a:ext cx="6553200" cy="44200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V="1">
            <a:off x="2971800" y="3429000"/>
            <a:ext cx="0" cy="137160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043238" y="4733925"/>
            <a:ext cx="2590800" cy="369888"/>
            <a:chOff x="3380282" y="4991101"/>
            <a:chExt cx="2514600" cy="36883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380282" y="4991101"/>
              <a:ext cx="2514600" cy="227947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09557" y="4991101"/>
              <a:ext cx="2471457" cy="368831"/>
            </a:xfrm>
            <a:prstGeom prst="line">
              <a:avLst/>
            </a:prstGeom>
            <a:ln w="152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 rot="18138880">
            <a:off x="5320516" y="434227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8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18138880">
            <a:off x="4185752" y="4181746"/>
            <a:ext cx="75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9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06768" y="4910969"/>
            <a:ext cx="93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12</a:t>
            </a:r>
            <a:r>
              <a:rPr lang="bn-BD" sz="32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 </a:t>
            </a:r>
            <a:endParaRPr lang="en-US" sz="3200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2186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16025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4003675"/>
            <a:ext cx="24717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42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2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267200" y="25146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ভর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781800" y="5943600"/>
            <a:ext cx="270933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781800" y="59436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1143000"/>
            <a:ext cx="6781803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ভৌত জগতের কোন উপাদানটি দৃশ্য?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33400" y="1066800"/>
            <a:ext cx="12192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১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33801" y="1905000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5494618" y="1826557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0801" y="19050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124016" y="18288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33800" y="2590800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5815237" y="24027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00801" y="25908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8229601" y="25908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57200" y="2057401"/>
            <a:ext cx="32766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50268" y="1864659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স্থান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917268" y="1864659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সময়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858000" y="25908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 শক্তি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733801" y="25908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81867" y="609600"/>
            <a:ext cx="2844800" cy="381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81202" y="3352800"/>
            <a:ext cx="6705602" cy="1600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 ক্রমটি ক্ষুদ্র থেকে ক্ষুদ্রত্তর -</a:t>
            </a: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পরমানু- নিউট্রন-ইলেকট্রন-কোয়ার্ক।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ii.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পরমানু-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প্রোটন- ইলেকট্রন-কোয়ার্ক।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পরমানু- নিউট্রন- প্রোটন- কোয়ার্ক।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সঠিক- 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457201" y="3429000"/>
            <a:ext cx="1371600" cy="68580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২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33400" y="5334000"/>
            <a:ext cx="3276600" cy="6858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434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77984" y="5183843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/>
          <p:nvPr/>
        </p:nvSpPr>
        <p:spPr>
          <a:xfrm>
            <a:off x="5638801" y="5105402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628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ii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781800" y="51816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8382000" y="51054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1628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iii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3886201" y="59436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/>
          <p:cNvSpPr/>
          <p:nvPr/>
        </p:nvSpPr>
        <p:spPr>
          <a:xfrm>
            <a:off x="5562601" y="58674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434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Half Frame 65"/>
          <p:cNvSpPr/>
          <p:nvPr/>
        </p:nvSpPr>
        <p:spPr>
          <a:xfrm rot="14014148">
            <a:off x="8482236" y="57555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5" grpId="0" animBg="1"/>
      <p:bldP spid="67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3" grpId="0" animBg="1"/>
      <p:bldP spid="36" grpId="0" animBg="1"/>
      <p:bldP spid="37" grpId="0" animBg="1"/>
      <p:bldP spid="40" grpId="0" animBg="1"/>
      <p:bldP spid="29" grpId="0" animBg="1"/>
      <p:bldP spid="38" grpId="0" animBg="1"/>
      <p:bldP spid="4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4" grpId="0" animBg="1"/>
      <p:bldP spid="66" grpId="0" animBg="1"/>
      <p:bldP spid="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eaLnBrk="1" hangingPunct="1"/>
            <a:r>
              <a:rPr lang="en-US" altLang="en-US" sz="3600" b="1" u="sng" smtClean="0">
                <a:solidFill>
                  <a:srgbClr val="FF0066"/>
                </a:solidFill>
                <a:latin typeface="SutonnyMJ" pitchFamily="2" charset="0"/>
              </a:rPr>
              <a:t>cÖkœ-9 tGK‡Ki Dcm‡M©i ¸wYZK I Dc¸wYZ‡Ki iƒcvšÍi wnmve Ki| </a:t>
            </a:r>
            <a:br>
              <a:rPr lang="en-US" altLang="en-US" sz="3600" b="1" u="sng" smtClean="0">
                <a:solidFill>
                  <a:srgbClr val="FF0066"/>
                </a:solidFill>
                <a:latin typeface="SutonnyMJ" pitchFamily="2" charset="0"/>
              </a:rPr>
            </a:br>
            <a:r>
              <a:rPr lang="en-US" altLang="en-US" sz="3600" b="1" u="sng" smtClean="0">
                <a:latin typeface="SutonnyMJ" pitchFamily="2" charset="0"/>
              </a:rPr>
              <a:t>‰`‡N©¨i GK‡Ki cvi¯úwiK m¤úK</a:t>
            </a:r>
            <a:r>
              <a:rPr lang="en-US" altLang="en-US" sz="3600" b="1" smtClean="0">
                <a:latin typeface="SutonnyMJ" pitchFamily="2" charset="0"/>
              </a:rPr>
              <a:t>©</a:t>
            </a: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altLang="en-US" sz="3600" smtClean="0">
                <a:latin typeface="SutonnyMJ" pitchFamily="2" charset="0"/>
              </a:rPr>
              <a:t>t</a:t>
            </a:r>
            <a:br>
              <a:rPr lang="en-US" altLang="en-US" sz="3600" smtClean="0">
                <a:latin typeface="SutonnyMJ" pitchFamily="2" charset="0"/>
              </a:rPr>
            </a:b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  <a:t/>
            </a:r>
            <a:b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</a:b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  <a:t>              </a:t>
            </a:r>
            <a:r>
              <a:rPr lang="en-US" altLang="en-US" sz="3600" b="1" smtClean="0">
                <a:latin typeface="SutonnyMJ" pitchFamily="2" charset="0"/>
              </a:rPr>
              <a:t>10 wgwjwgUvi    = 1 †mw›UwgUvi</a:t>
            </a:r>
            <a:br>
              <a:rPr lang="en-US" altLang="en-US" sz="3600" b="1" smtClean="0">
                <a:latin typeface="SutonnyMJ" pitchFamily="2" charset="0"/>
              </a:rPr>
            </a:br>
            <a:r>
              <a:rPr lang="en-US" altLang="en-US" sz="3600" b="1" smtClean="0">
                <a:latin typeface="SutonnyMJ" pitchFamily="2" charset="0"/>
              </a:rPr>
              <a:t>              10 †mw›UwgUvi   = 1 †WwmwgUvi</a:t>
            </a:r>
            <a:br>
              <a:rPr lang="en-US" altLang="en-US" sz="3600" b="1" smtClean="0">
                <a:latin typeface="SutonnyMJ" pitchFamily="2" charset="0"/>
              </a:rPr>
            </a:br>
            <a:r>
              <a:rPr lang="en-US" altLang="en-US" sz="3600" b="1" smtClean="0">
                <a:latin typeface="SutonnyMJ" pitchFamily="2" charset="0"/>
              </a:rPr>
              <a:t>              10 †WwmwgUvi   = 1 wgUvi</a:t>
            </a:r>
            <a:br>
              <a:rPr lang="en-US" altLang="en-US" sz="3600" b="1" smtClean="0">
                <a:latin typeface="SutonnyMJ" pitchFamily="2" charset="0"/>
              </a:rPr>
            </a:br>
            <a:r>
              <a:rPr lang="en-US" altLang="en-US" sz="3600" b="1" smtClean="0">
                <a:latin typeface="SutonnyMJ" pitchFamily="2" charset="0"/>
              </a:rPr>
              <a:t>              10 wgUvi         = 1 †WKvwgUvi</a:t>
            </a:r>
            <a:br>
              <a:rPr lang="en-US" altLang="en-US" sz="3600" b="1" smtClean="0">
                <a:latin typeface="SutonnyMJ" pitchFamily="2" charset="0"/>
              </a:rPr>
            </a:br>
            <a:r>
              <a:rPr lang="en-US" altLang="en-US" sz="3600" b="1" smtClean="0">
                <a:latin typeface="SutonnyMJ" pitchFamily="2" charset="0"/>
              </a:rPr>
              <a:t>              10 †WKvwgUvi   = 1 †n‡±vwgUvi</a:t>
            </a:r>
            <a:br>
              <a:rPr lang="en-US" altLang="en-US" sz="3600" b="1" smtClean="0">
                <a:latin typeface="SutonnyMJ" pitchFamily="2" charset="0"/>
              </a:rPr>
            </a:br>
            <a:r>
              <a:rPr lang="en-US" altLang="en-US" sz="3600" b="1" smtClean="0">
                <a:latin typeface="SutonnyMJ" pitchFamily="2" charset="0"/>
              </a:rPr>
              <a:t>              10 †n‡±vwgUvi   = 1 wK‡jvwgUvi</a:t>
            </a:r>
          </a:p>
        </p:txBody>
      </p:sp>
    </p:spTree>
    <p:extLst>
      <p:ext uri="{BB962C8B-B14F-4D97-AF65-F5344CB8AC3E}">
        <p14:creationId xmlns:p14="http://schemas.microsoft.com/office/powerpoint/2010/main" val="280463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eaLnBrk="1" hangingPunct="1"/>
            <a:r>
              <a:rPr lang="en-US" altLang="en-US" sz="4800" b="1" u="sng" smtClean="0">
                <a:solidFill>
                  <a:srgbClr val="FF0066"/>
                </a:solidFill>
                <a:latin typeface="SutonnyMJ" pitchFamily="2" charset="0"/>
              </a:rPr>
              <a:t>f‡ii GK‡Ki cvi¯úwiK m¤úK©t</a:t>
            </a:r>
            <a:br>
              <a:rPr lang="en-US" altLang="en-US" sz="4800" b="1" u="sng" smtClean="0">
                <a:solidFill>
                  <a:srgbClr val="FF0066"/>
                </a:solidFill>
                <a:latin typeface="SutonnyMJ" pitchFamily="2" charset="0"/>
              </a:rPr>
            </a:br>
            <a:r>
              <a:rPr lang="en-US" altLang="en-US" sz="4800" b="1" smtClean="0">
                <a:solidFill>
                  <a:srgbClr val="FF0066"/>
                </a:solidFill>
                <a:latin typeface="SutonnyMJ" pitchFamily="2" charset="0"/>
              </a:rPr>
              <a:t>               </a:t>
            </a:r>
            <a:br>
              <a:rPr lang="en-US" altLang="en-US" sz="4800" b="1" smtClean="0">
                <a:solidFill>
                  <a:srgbClr val="FF0066"/>
                </a:solidFill>
                <a:latin typeface="SutonnyMJ" pitchFamily="2" charset="0"/>
              </a:rPr>
            </a:br>
            <a:r>
              <a:rPr lang="en-US" altLang="en-US" sz="4800" b="1" smtClean="0">
                <a:solidFill>
                  <a:srgbClr val="FF0066"/>
                </a:solidFill>
                <a:latin typeface="SutonnyMJ" pitchFamily="2" charset="0"/>
              </a:rPr>
              <a:t>               </a:t>
            </a:r>
            <a:r>
              <a:rPr lang="en-US" altLang="en-US" sz="4800" b="1" smtClean="0">
                <a:latin typeface="SutonnyMJ" pitchFamily="2" charset="0"/>
              </a:rPr>
              <a:t>1</a:t>
            </a:r>
            <a:r>
              <a:rPr lang="en-US" altLang="en-US" sz="4800" smtClean="0">
                <a:latin typeface="SutonnyMJ" pitchFamily="2" charset="0"/>
              </a:rPr>
              <a:t>0 wgwjM&amp;ªvg  = 1 †mw›UM&amp;ªvg</a:t>
            </a:r>
            <a:br>
              <a:rPr lang="en-US" altLang="en-US" sz="4800" smtClean="0">
                <a:latin typeface="SutonnyMJ" pitchFamily="2" charset="0"/>
              </a:rPr>
            </a:br>
            <a:r>
              <a:rPr lang="en-US" altLang="en-US" sz="4800" smtClean="0">
                <a:latin typeface="SutonnyMJ" pitchFamily="2" charset="0"/>
              </a:rPr>
              <a:t>               10 †mw›UM&amp;ªvg  = 1 †WwmM&amp;ªvg</a:t>
            </a:r>
            <a:br>
              <a:rPr lang="en-US" altLang="en-US" sz="4800" smtClean="0">
                <a:latin typeface="SutonnyMJ" pitchFamily="2" charset="0"/>
              </a:rPr>
            </a:br>
            <a:r>
              <a:rPr lang="en-US" altLang="en-US" sz="4800" smtClean="0">
                <a:latin typeface="SutonnyMJ" pitchFamily="2" charset="0"/>
              </a:rPr>
              <a:t>               10 †WwmM&amp;ªvg  = 1 M&amp;ªvg</a:t>
            </a:r>
            <a:br>
              <a:rPr lang="en-US" altLang="en-US" sz="4800" smtClean="0">
                <a:latin typeface="SutonnyMJ" pitchFamily="2" charset="0"/>
              </a:rPr>
            </a:br>
            <a:r>
              <a:rPr lang="en-US" altLang="en-US" sz="4800" smtClean="0">
                <a:latin typeface="SutonnyMJ" pitchFamily="2" charset="0"/>
              </a:rPr>
              <a:t>               10    M&amp;ªvg     = 1 †WKvM&amp;ªvg</a:t>
            </a:r>
            <a:br>
              <a:rPr lang="en-US" altLang="en-US" sz="4800" smtClean="0">
                <a:latin typeface="SutonnyMJ" pitchFamily="2" charset="0"/>
              </a:rPr>
            </a:br>
            <a:r>
              <a:rPr lang="en-US" altLang="en-US" sz="4800" smtClean="0">
                <a:latin typeface="SutonnyMJ" pitchFamily="2" charset="0"/>
              </a:rPr>
              <a:t>               10 †WKv M&amp;ªvg  = 1 †n‡±vM&amp;ªvg</a:t>
            </a:r>
            <a:br>
              <a:rPr lang="en-US" altLang="en-US" sz="4800" smtClean="0">
                <a:latin typeface="SutonnyMJ" pitchFamily="2" charset="0"/>
              </a:rPr>
            </a:br>
            <a:r>
              <a:rPr lang="en-US" altLang="en-US" sz="4800" smtClean="0">
                <a:latin typeface="SutonnyMJ" pitchFamily="2" charset="0"/>
              </a:rPr>
              <a:t>               10 †n‡±vM&amp;ªvg y = 1 wK‡jvM&amp;ªvg</a:t>
            </a:r>
          </a:p>
        </p:txBody>
      </p:sp>
    </p:spTree>
    <p:extLst>
      <p:ext uri="{BB962C8B-B14F-4D97-AF65-F5344CB8AC3E}">
        <p14:creationId xmlns:p14="http://schemas.microsoft.com/office/powerpoint/2010/main" val="205186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5410200"/>
          </a:xfrm>
        </p:spPr>
        <p:txBody>
          <a:bodyPr/>
          <a:lstStyle/>
          <a:p>
            <a:pPr algn="l" eaLnBrk="1" hangingPunct="1"/>
            <a:r>
              <a:rPr lang="en-US" altLang="en-US" sz="5400" b="1" u="sng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mg‡qi GK‡Ki cvi¯úwiK m¤úK© t</a:t>
            </a:r>
            <a:r>
              <a:rPr lang="en-US" altLang="en-US" sz="5400" b="1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/>
            </a:r>
            <a:br>
              <a:rPr lang="en-US" altLang="en-US" sz="5400" b="1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</a:br>
            <a:r>
              <a:rPr lang="en-US" altLang="en-US" sz="5400" b="1" smtClean="0">
                <a:solidFill>
                  <a:srgbClr val="FF33CC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       </a:t>
            </a:r>
            <a:r>
              <a:rPr lang="en-US" altLang="en-US" sz="5400" b="1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60 †m‡KÛ =  1 wgwbU</a:t>
            </a:r>
            <a:br>
              <a:rPr lang="en-US" altLang="en-US" sz="5400" b="1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</a:br>
            <a:r>
              <a:rPr lang="en-US" altLang="en-US" sz="5400" b="1" smtClean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        60 wgwbU  =  1 N›Uv</a:t>
            </a:r>
          </a:p>
        </p:txBody>
      </p:sp>
    </p:spTree>
    <p:extLst>
      <p:ext uri="{BB962C8B-B14F-4D97-AF65-F5344CB8AC3E}">
        <p14:creationId xmlns:p14="http://schemas.microsoft.com/office/powerpoint/2010/main" val="342451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685800"/>
            <a:ext cx="9144000" cy="34131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 smtClean="0">
                <a:latin typeface="SutonnyMJ" pitchFamily="2" charset="0"/>
                <a:sym typeface="Symbol" panose="05050102010706020507" pitchFamily="18" charset="2"/>
              </a:rPr>
              <a:t>         </a:t>
            </a:r>
            <a:r>
              <a:rPr lang="en-US" altLang="en-US" sz="4800" b="1" u="sng" smtClean="0">
                <a:solidFill>
                  <a:srgbClr val="FF0000"/>
                </a:solidFill>
                <a:latin typeface="SutonnyMJ" pitchFamily="2" charset="0"/>
                <a:sym typeface="Symbol" panose="05050102010706020507" pitchFamily="18" charset="2"/>
              </a:rPr>
              <a:t>cÖkœ-5t fvwY©qvi a&amp;ªyeK Kv‡K e‡j ?</a:t>
            </a:r>
            <a:br>
              <a:rPr lang="en-US" altLang="en-US" sz="4800" b="1" u="sng" smtClean="0">
                <a:solidFill>
                  <a:srgbClr val="FF0000"/>
                </a:solidFill>
                <a:latin typeface="SutonnyMJ" pitchFamily="2" charset="0"/>
                <a:sym typeface="Symbol" panose="05050102010706020507" pitchFamily="18" charset="2"/>
              </a:rPr>
            </a:br>
            <a:r>
              <a:rPr lang="en-US" altLang="en-US" sz="4000" b="1" u="sng" smtClean="0">
                <a:latin typeface="SutonnyMJ" pitchFamily="2" charset="0"/>
                <a:sym typeface="Symbol" panose="05050102010706020507" pitchFamily="18" charset="2"/>
              </a:rPr>
              <a:t/>
            </a:r>
            <a:br>
              <a:rPr lang="en-US" altLang="en-US" sz="4000" b="1" u="sng" smtClean="0">
                <a:latin typeface="SutonnyMJ" pitchFamily="2" charset="0"/>
                <a:sym typeface="Symbol" panose="05050102010706020507" pitchFamily="18" charset="2"/>
              </a:rPr>
            </a:br>
            <a:r>
              <a:rPr lang="en-US" altLang="en-US" sz="3600" b="1" u="sng" smtClean="0">
                <a:solidFill>
                  <a:srgbClr val="FF0000"/>
                </a:solidFill>
                <a:latin typeface="SutonnyMJ" pitchFamily="2" charset="0"/>
                <a:sym typeface="Symbol" panose="05050102010706020507" pitchFamily="18" charset="2"/>
              </a:rPr>
              <a:t>fvwY©qvi a&amp;ªyeK</a:t>
            </a: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  <a:sym typeface="Symbol" panose="05050102010706020507" pitchFamily="18" charset="2"/>
              </a:rPr>
              <a:t> t</a:t>
            </a:r>
            <a:r>
              <a:rPr lang="en-US" altLang="en-US" sz="3600" smtClean="0">
                <a:latin typeface="SutonnyMJ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smtClean="0">
                <a:solidFill>
                  <a:srgbClr val="000000"/>
                </a:solidFill>
                <a:latin typeface="SutonnyMJ" pitchFamily="2" charset="0"/>
                <a:sym typeface="Symbol" panose="05050102010706020507" pitchFamily="18" charset="2"/>
              </a:rPr>
              <a:t>cÖavb †¯‹‡ji ÿz`ªZg GKfv‡Mi ˆ`N¨© I fvwY©qvi †¯‹‡ji ÿz`ªZg GKfv‡Mi ˆ`†N¨©i cv_©K¨‡K fvwY©qvi aªyeK e‡j|</a:t>
            </a:r>
            <a:r>
              <a:rPr lang="en-US" altLang="en-US" sz="3600" smtClean="0">
                <a:solidFill>
                  <a:srgbClr val="000000"/>
                </a:solidFill>
                <a:latin typeface="SutonnyMJ" pitchFamily="2" charset="0"/>
                <a:sym typeface="Symbol" panose="05050102010706020507" pitchFamily="18" charset="2"/>
              </a:rPr>
              <a:t/>
            </a:r>
            <a:br>
              <a:rPr lang="en-US" altLang="en-US" sz="3600" smtClean="0">
                <a:solidFill>
                  <a:srgbClr val="000000"/>
                </a:solidFill>
                <a:latin typeface="SutonnyMJ" pitchFamily="2" charset="0"/>
                <a:sym typeface="Symbol" panose="05050102010706020507" pitchFamily="18" charset="2"/>
              </a:rPr>
            </a:br>
            <a:r>
              <a:rPr lang="en-US" altLang="en-US" sz="3600" b="1" smtClean="0">
                <a:solidFill>
                  <a:srgbClr val="000000"/>
                </a:solidFill>
                <a:latin typeface="SutonnyMJ" pitchFamily="2" charset="0"/>
                <a:sym typeface="Symbol" panose="05050102010706020507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67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988" y="336176"/>
            <a:ext cx="6035489" cy="73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342" y="1072377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পদার্থবিজ্ঞান কি ? এর পরিসর ও ক্রমবিকাশ ব্যাখ্যা করতে পারবে। 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342" y="1549759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পদার্থবিজ্ঞান পাঠের উদ্দেশ্য বর্ণানা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752" y="1963271"/>
            <a:ext cx="844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স্থান ও কালের ধারণা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52" y="2393576"/>
            <a:ext cx="8659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ভৌতরাশি ( মান ও একক সহ) পদার্থবিজ্ঞানের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মূলভিত্তি ব্যাখ্যা করতে পারবে।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176" y="3160059"/>
            <a:ext cx="8547848" cy="54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৫। পরিমাপ ও এককের প্রয়োজনীয়তা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42" y="3629452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মৌলিক রাশি ও লব্দ রাশির পার্থক্য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342" y="4109769"/>
            <a:ext cx="846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পরিমাপের আন্তর্জাতিক একক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06" y="4518212"/>
            <a:ext cx="845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রাশির মাত্রা ও মাত্রা সমীকরণ ব্যাখ্যা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342" y="5083643"/>
            <a:ext cx="843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সরল যন্ত্রপাতির ব্যবহার দৈর্ঘ্য, ভর, ক্ষেত্রফল ও আয়তন নির্ণয়  করতে পারবে।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324600"/>
            <a:ext cx="902745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9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85913"/>
            <a:ext cx="89916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মৌলিক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শাখা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ক্রমবিকাশ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সাধিত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pPr>
              <a:defRPr/>
            </a:pP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ভৌতজগতে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অসংখ্য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রয়েছে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পরিমাপ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altLang="en-US" sz="36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2449" y="628790"/>
            <a:ext cx="8391502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অনুচ্ছেদটি পড় এবং সংশ্লিষ্ট প্রশ্নের উত্তর দাওঃ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1175" y="3478213"/>
            <a:ext cx="642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 sz="3600" b="0">
                <a:latin typeface="NikoshBAN" panose="02000000000000000000" pitchFamily="2" charset="0"/>
                <a:cs typeface="NikoshBAN" panose="02000000000000000000" pitchFamily="2" charset="0"/>
              </a:rPr>
              <a:t>(ক) পদার্থবিজ্ঞান কাকে বলে ? </a:t>
            </a:r>
            <a:endParaRPr lang="en-US" altLang="en-US" sz="3600" b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3238" y="4506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 sz="3600" b="0">
                <a:latin typeface="NikoshBAN" panose="02000000000000000000" pitchFamily="2" charset="0"/>
                <a:cs typeface="NikoshBAN" panose="02000000000000000000" pitchFamily="2" charset="0"/>
              </a:rPr>
              <a:t>(গ) পদার্থবিজ্ঞানের ক্রমবিকাশ সংক্ষেপে ব্যাখ্যা কর।  </a:t>
            </a:r>
            <a:endParaRPr lang="en-US" altLang="en-US" sz="3600" b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1175" y="3976688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 sz="3600" b="0">
                <a:latin typeface="NikoshBAN" panose="02000000000000000000" pitchFamily="2" charset="0"/>
                <a:cs typeface="NikoshBAN" panose="02000000000000000000" pitchFamily="2" charset="0"/>
              </a:rPr>
              <a:t>(খ) পরিমাপ বলতে কী বুঝ এর একক সমুহ লেখ। </a:t>
            </a:r>
            <a:endParaRPr lang="en-US" altLang="en-US" sz="3600" b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000" y="5030788"/>
            <a:ext cx="8494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 sz="3600" b="0">
                <a:latin typeface="NikoshBAN" panose="02000000000000000000" pitchFamily="2" charset="0"/>
                <a:cs typeface="NikoshBAN" panose="02000000000000000000" pitchFamily="2" charset="0"/>
              </a:rPr>
              <a:t>(ঘ) বিজ্ঞানী নিউটন এবং বিজ্ঞানী আর্কিমিডিসের অবদানগুলি বর্ণনা কর। </a:t>
            </a:r>
            <a:endParaRPr lang="en-US" altLang="en-US" sz="3600" b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454" y="6109264"/>
            <a:ext cx="849149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3600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679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8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2336800"/>
            <a:ext cx="883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bn-BD" altLang="en-US" sz="4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প্রশ্ন-</a:t>
            </a:r>
            <a:r>
              <a:rPr lang="en-US" altLang="en-US" sz="4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  </a:t>
            </a:r>
            <a:r>
              <a:rPr lang="bn-BD" altLang="en-US" sz="4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প্রধান স্কেলের ক্ষুদ্রতম ১ ভাগের দৈর্ঘ্য  ১মি.মি. । ভার্নিয়ার স্কেলের ২০ ভাগ প্রধান স্কেলের ক্ষুদ্রতম ১৯ ভাগের সমান ভার্নিয়ার ধ্রুবক নির্ণয় কর।                  </a:t>
            </a:r>
            <a:endParaRPr lang="en-US" altLang="en-US" sz="4000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7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62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8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9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363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838200"/>
            <a:ext cx="3932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</a:t>
            </a:r>
            <a:r>
              <a:rPr lang="bn-IN" sz="3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কাকে </a:t>
            </a:r>
            <a:r>
              <a:rPr lang="bn-IN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 ? 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 যে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শাখায়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পদার্থ এবং শক্তির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মিথস্ক্রিয়া নিয়ে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করা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তাকে পদার্থবিজ্ঞান বলে। পদার্থবিজ্ঞান একটি প্রাকৃতিক বিজ্ঞান যা শক্তি এবং বলের মতো ধারণার পাশাপাশি স্থান ও কাল সাপেক্ষে পদার্থের গতি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নিয়ে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আলোচনা করে থাকে। সংক্ষেপে বললে, মহাবিশ্ব কীভাবে আচরণ করে তা বোঝার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প্রয়াসে 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 একটি প্রাকৃতিক </a:t>
            </a:r>
            <a:r>
              <a:rPr lang="bn-IN" sz="2800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অধ্যয়ন</a:t>
            </a:r>
            <a:r>
              <a:rPr lang="bn-IN" sz="2800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55424" y="6127702"/>
            <a:ext cx="865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8353" y="376518"/>
            <a:ext cx="3558988" cy="645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পদার্থবিজ্ঞানের </a:t>
            </a:r>
            <a:r>
              <a:rPr lang="bn-IN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পরিসর</a:t>
            </a:r>
            <a:endParaRPr lang="en-US" sz="3600" b="1" i="0" dirty="0">
              <a:solidFill>
                <a:srgbClr val="FF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341" y="1045990"/>
            <a:ext cx="8686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 হলো বিজ্ঞানের চাবিকাঠি। অন্যান্য বিজ্ঞানের মৌলিক শাখা হলো পদার্থবিজ্ঞান। কারণ এর নীতিগুলোই বিজ্ঞানের অন্যান্য শাখাসমূহের ভিত্তি রচনা করেছে। উদাহরণস্বরূপ বলা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অণু-পরমাণু গঠন থেকে শুরু করে ঝড়-বৃষ্টির পূর্বাভাস পর্যন্ত পদার্থবিজ্ঞান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বিস্তৃত। 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পঠন পাঠনের সুবিধার জন্য এবং পদার্থবিজ্ঞানকে বিশদভাবে আলোচনার জন্য তাকে বিভিন্ন ভাগে ভাগ করা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err="1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ছে। যথাঃ </a:t>
            </a:r>
            <a:endParaRPr lang="bn-IN" sz="2800" dirty="0">
              <a:solidFill>
                <a:srgbClr val="22222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6962" y="474494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৪)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আলোকবিজ্ঞান</a:t>
            </a:r>
            <a:endParaRPr lang="en-US" sz="2800" b="0" i="0" dirty="0">
              <a:solidFill>
                <a:srgbClr val="222222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1585" y="3620584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(১) </a:t>
            </a:r>
            <a:r>
              <a:rPr lang="bn-IN" sz="2800" dirty="0" smtClean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বলবিদ্যা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6962" y="3987974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২) তাপবিজ্ঞান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6962" y="4363851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(৩) শব্দবিজ্ঞান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1444" y="5203691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(৫) চুম্বকবিজ্ঞান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8357" y="3486970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৬) তড়িৎ বা বিদ্যুৎ 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741" y="3882194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(৭) ইলেকট্রনিক্স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4741" y="5179005"/>
            <a:ext cx="33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(১০) নিউক্লিলিয় পদার্থবিজ্ঞান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4741" y="474222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(৯) কোয়ান্টাম পদার্থবিজ্ঞান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64741" y="4324782"/>
            <a:ext cx="2873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28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৮) পারমাণবিক বিজ্ঞান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7957" y="591103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নিম্নে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 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প্রদর্শন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8655424" y="6133514"/>
            <a:ext cx="8627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9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3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3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3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3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3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3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3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3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3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3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300"/>
                            </p:stCondLst>
                            <p:childTnLst>
                              <p:par>
                                <p:cTn id="8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7900" y="419100"/>
            <a:ext cx="4953000" cy="6096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পদার্থবিজ্ঞানের</a:t>
            </a:r>
            <a:r>
              <a:rPr lang="en-US" sz="36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বিস্তৃতি</a:t>
            </a:r>
            <a:r>
              <a:rPr lang="en-US" sz="36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পরিসর</a:t>
            </a:r>
            <a:r>
              <a:rPr lang="en-US" sz="36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62000" y="1219200"/>
            <a:ext cx="7924800" cy="5181600"/>
            <a:chOff x="762000" y="838201"/>
            <a:chExt cx="7239000" cy="4496803"/>
          </a:xfrm>
        </p:grpSpPr>
        <p:pic>
          <p:nvPicPr>
            <p:cNvPr id="6964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38201"/>
              <a:ext cx="7239000" cy="396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62000" y="4800458"/>
              <a:ext cx="7239000" cy="534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76400" y="5867400"/>
            <a:ext cx="6324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অণু-পরমাণুর গঠন থেকে . . .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04800" y="1524000"/>
            <a:ext cx="8382000" cy="5181600"/>
            <a:chOff x="1952625" y="1219200"/>
            <a:chExt cx="5543550" cy="4114800"/>
          </a:xfrm>
        </p:grpSpPr>
        <p:pic>
          <p:nvPicPr>
            <p:cNvPr id="69639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625" y="1219200"/>
              <a:ext cx="5543550" cy="352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952625" y="4740229"/>
              <a:ext cx="5543550" cy="59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28800" y="6019800"/>
            <a:ext cx="6324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ঝড়-বৃষ্টির পূর্বাভাষ পর্যন্ত পদার্থবিজ্ঞান বিস্তৃত।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3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900" y="341313"/>
            <a:ext cx="4495800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পদার্থবিজ্ঞানের শ্রেণি বিভাগ</a:t>
            </a:r>
            <a:endParaRPr lang="en-US" sz="3200" b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09600" y="1219200"/>
            <a:ext cx="7772400" cy="4838700"/>
            <a:chOff x="609600" y="1219200"/>
            <a:chExt cx="7772400" cy="4838700"/>
          </a:xfrm>
        </p:grpSpPr>
        <p:pic>
          <p:nvPicPr>
            <p:cNvPr id="7067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19200"/>
              <a:ext cx="77724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5372100"/>
              <a:ext cx="77724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বলবিদ্যা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4800" y="1204913"/>
            <a:ext cx="8534400" cy="5143500"/>
            <a:chOff x="3505199" y="571499"/>
            <a:chExt cx="5111296" cy="3996063"/>
          </a:xfrm>
        </p:grpSpPr>
        <p:pic>
          <p:nvPicPr>
            <p:cNvPr id="7067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71499"/>
              <a:ext cx="5111295" cy="331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505199" y="3881818"/>
              <a:ext cx="5111296" cy="685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তাপবিজ্ঞান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4800" y="1066800"/>
            <a:ext cx="8534400" cy="5181600"/>
            <a:chOff x="304802" y="990600"/>
            <a:chExt cx="8534396" cy="5181600"/>
          </a:xfrm>
        </p:grpSpPr>
        <p:pic>
          <p:nvPicPr>
            <p:cNvPr id="7067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2" y="990600"/>
              <a:ext cx="8534396" cy="447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04802" y="5486400"/>
              <a:ext cx="8534396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শব্দবিজ্ঞান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04800" y="1066800"/>
            <a:ext cx="8382000" cy="5486400"/>
            <a:chOff x="304800" y="1066800"/>
            <a:chExt cx="8382000" cy="3581400"/>
          </a:xfrm>
        </p:grpSpPr>
        <p:pic>
          <p:nvPicPr>
            <p:cNvPr id="7067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800"/>
              <a:ext cx="83820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304800" y="3962180"/>
              <a:ext cx="8382000" cy="686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আলোকবিজ্ঞান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4800" y="1066800"/>
            <a:ext cx="8382000" cy="5486400"/>
            <a:chOff x="304800" y="1066799"/>
            <a:chExt cx="8382000" cy="5105401"/>
          </a:xfrm>
        </p:grpSpPr>
        <p:pic>
          <p:nvPicPr>
            <p:cNvPr id="70670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799"/>
              <a:ext cx="8382000" cy="44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04800" y="5486753"/>
              <a:ext cx="8382000" cy="6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চুম্বকবিজ্ঞান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04800" y="1219200"/>
            <a:ext cx="8382000" cy="5334000"/>
            <a:chOff x="304802" y="1219199"/>
            <a:chExt cx="8381998" cy="5128988"/>
          </a:xfrm>
        </p:grpSpPr>
        <p:pic>
          <p:nvPicPr>
            <p:cNvPr id="7066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2" y="1219199"/>
              <a:ext cx="8381998" cy="459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04802" y="5662796"/>
              <a:ext cx="8381998" cy="685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ইলেকট্রনিকস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04800" y="1219200"/>
            <a:ext cx="8382000" cy="5307013"/>
            <a:chOff x="304800" y="1219197"/>
            <a:chExt cx="8382000" cy="5306590"/>
          </a:xfrm>
        </p:grpSpPr>
        <p:pic>
          <p:nvPicPr>
            <p:cNvPr id="70666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19197"/>
              <a:ext cx="8381998" cy="459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04800" y="5840042"/>
              <a:ext cx="8382000" cy="685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b="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বিদুৎবিজ্ঞান ও পারমাণিবক বিজ্ঞান</a:t>
              </a:r>
              <a:endParaRPr lang="en-US" sz="3200" b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58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1447</Words>
  <Application>Microsoft Office PowerPoint</Application>
  <PresentationFormat>On-screen Show (4:3)</PresentationFormat>
  <Paragraphs>197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Vrinda</vt:lpstr>
      <vt:lpstr>Poppins</vt:lpstr>
      <vt:lpstr>Verdana</vt:lpstr>
      <vt:lpstr>Calibri</vt:lpstr>
      <vt:lpstr>NikoshBAN</vt:lpstr>
      <vt:lpstr>Garamond</vt:lpstr>
      <vt:lpstr>Symbol</vt:lpstr>
      <vt:lpstr>Book Antiqua</vt:lpstr>
      <vt:lpstr>SutonnyMJ</vt:lpstr>
      <vt:lpstr>Arial</vt:lpstr>
      <vt:lpstr>Office Theme</vt:lpstr>
      <vt:lpstr>Theme13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cÖkœ-9 tGK‡Ki Dcm‡M©i ¸wYZK I Dc¸wYZ‡Ki iƒcvšÍi wnmve Ki|  ‰`‡N©¨i GK‡Ki cvi¯úwiK m¤úK© t                10 wgwjwgUvi    = 1 †mw›UwgUvi               10 †mw›UwgUvi   = 1 †WwmwgUvi               10 †WwmwgUvi   = 1 wgUvi               10 wgUvi         = 1 †WKvwgUvi               10 †WKvwgUvi   = 1 †n‡±vwgUvi               10 †n‡±vwgUvi   = 1 wK‡jvwgUvi</vt:lpstr>
      <vt:lpstr>f‡ii GK‡Ki cvi¯úwiK m¤úK©t                                10 wgwjM&amp;ªvg  = 1 †mw›UM&amp;ªvg                10 †mw›UM&amp;ªvg  = 1 †WwmM&amp;ªvg                10 †WwmM&amp;ªvg  = 1 M&amp;ªvg                10    M&amp;ªvg     = 1 †WKvM&amp;ªvg                10 †WKv M&amp;ªvg  = 1 †n‡±vM&amp;ªvg                10 †n‡±vM&amp;ªvg y = 1 wK‡jvM&amp;ªvg</vt:lpstr>
      <vt:lpstr>mg‡qi GK‡Ki cvi¯úwiK m¤úK© t          60 †m‡KÛ =  1 wgwbU           60 wgwbU  =  1 N›Uv</vt:lpstr>
      <vt:lpstr>         cÖkœ-5t fvwY©qvi a&amp;ªyeK Kv‡K e‡j ?  fvwY©qvi a&amp;ªyeK t cÖavb †¯‹‡ji ÿz`ªZg GKfv‡Mi ˆ`N¨© I fvwY©qvi †¯‹‡ji ÿz`ªZg GKfv‡Mi ˆ`†N¨©i cv_©K¨‡K fvwY©qvi aªyeK e‡j|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170</cp:revision>
  <dcterms:created xsi:type="dcterms:W3CDTF">2006-08-16T00:00:00Z</dcterms:created>
  <dcterms:modified xsi:type="dcterms:W3CDTF">2024-12-03T15:44:23Z</dcterms:modified>
</cp:coreProperties>
</file>